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8" r:id="rId18"/>
    <p:sldId id="279" r:id="rId19"/>
    <p:sldId id="272" r:id="rId20"/>
    <p:sldId id="273" r:id="rId21"/>
    <p:sldId id="274" r:id="rId22"/>
    <p:sldId id="275" r:id="rId23"/>
    <p:sldId id="276" r:id="rId24"/>
    <p:sldId id="280" r:id="rId25"/>
    <p:sldId id="27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2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4352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5203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28676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22857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83518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63423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60878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99539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5917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7260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0081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0711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1732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1838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9260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6053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6869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9424C5-0854-4686-83D4-C2802E71B5A6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F96B47C-6F9D-4489-8A6F-4C9C0DCE3D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3548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37710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HYPOPHARYNGEAL TUMOURS</a:t>
            </a:r>
            <a:endParaRPr lang="en-IN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3646" y="3108959"/>
            <a:ext cx="5342708" cy="1946366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Dr. Manoj Pandian S.P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Senior Resident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Tagore Medical college Hospital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599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8752739" cy="1596177"/>
          </a:xfrm>
        </p:spPr>
        <p:txBody>
          <a:bodyPr/>
          <a:lstStyle/>
          <a:p>
            <a:r>
              <a:rPr lang="en-US" dirty="0" smtClean="0"/>
              <a:t>Ca pyriform sinus- clinical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Something sticking in the </a:t>
            </a:r>
            <a:r>
              <a:rPr lang="en-US" dirty="0" smtClean="0"/>
              <a:t>throat and </a:t>
            </a:r>
            <a:r>
              <a:rPr lang="en-US" dirty="0"/>
              <a:t>“pricking sensation” on swallowing may be the </a:t>
            </a:r>
            <a:r>
              <a:rPr lang="en-US" dirty="0" smtClean="0"/>
              <a:t>earliest symptoms</a:t>
            </a:r>
          </a:p>
          <a:p>
            <a:r>
              <a:rPr lang="en-US" dirty="0"/>
              <a:t>Referred otalgia, pain on swallowing </a:t>
            </a:r>
            <a:r>
              <a:rPr lang="en-US" dirty="0" smtClean="0"/>
              <a:t>and increasing dysphagia</a:t>
            </a:r>
          </a:p>
          <a:p>
            <a:r>
              <a:rPr lang="en-US" b="1" dirty="0">
                <a:solidFill>
                  <a:srgbClr val="FF0000"/>
                </a:solidFill>
              </a:rPr>
              <a:t>A mass of lymph </a:t>
            </a:r>
            <a:r>
              <a:rPr lang="en-US" b="1" dirty="0" smtClean="0">
                <a:solidFill>
                  <a:srgbClr val="FF0000"/>
                </a:solidFill>
              </a:rPr>
              <a:t>nodes high </a:t>
            </a:r>
            <a:r>
              <a:rPr lang="en-US" b="1" dirty="0">
                <a:solidFill>
                  <a:srgbClr val="FF0000"/>
                </a:solidFill>
              </a:rPr>
              <a:t>up in the </a:t>
            </a:r>
            <a:r>
              <a:rPr lang="en-US" b="1" dirty="0" smtClean="0">
                <a:solidFill>
                  <a:srgbClr val="FF0000"/>
                </a:solidFill>
              </a:rPr>
              <a:t>neck (upper and mid jugular) </a:t>
            </a:r>
            <a:r>
              <a:rPr lang="en-US" b="1" dirty="0">
                <a:solidFill>
                  <a:srgbClr val="FF0000"/>
                </a:solidFill>
              </a:rPr>
              <a:t>may be the first </a:t>
            </a:r>
            <a:r>
              <a:rPr lang="en-US" b="1" dirty="0" smtClean="0">
                <a:solidFill>
                  <a:srgbClr val="FF0000"/>
                </a:solidFill>
              </a:rPr>
              <a:t>sign</a:t>
            </a:r>
          </a:p>
          <a:p>
            <a:r>
              <a:rPr lang="en-IN" dirty="0" smtClean="0"/>
              <a:t>Hoarseness and </a:t>
            </a:r>
            <a:r>
              <a:rPr lang="en-IN" dirty="0"/>
              <a:t>laryngeal </a:t>
            </a:r>
            <a:r>
              <a:rPr lang="en-IN" dirty="0" smtClean="0"/>
              <a:t>obstruction (laryngeal spread)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668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Indirect laryngoscopy</a:t>
            </a:r>
          </a:p>
          <a:p>
            <a:r>
              <a:rPr lang="en-US" dirty="0" smtClean="0"/>
              <a:t>Pooling of saliva may obstruct the view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Barium swallow &amp; CT neck</a:t>
            </a:r>
          </a:p>
          <a:p>
            <a:r>
              <a:rPr lang="en-US" dirty="0" smtClean="0"/>
              <a:t>Endoscopic examination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90663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88214"/>
          </a:xfrm>
        </p:spPr>
        <p:txBody>
          <a:bodyPr/>
          <a:lstStyle/>
          <a:p>
            <a:r>
              <a:rPr lang="en-US" dirty="0" smtClean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4743"/>
            <a:ext cx="10363826" cy="4101737"/>
          </a:xfrm>
        </p:spPr>
        <p:txBody>
          <a:bodyPr>
            <a:normAutofit/>
          </a:bodyPr>
          <a:lstStyle/>
          <a:p>
            <a:r>
              <a:rPr lang="en-US" dirty="0" smtClean="0"/>
              <a:t>Early growth with n0 -  radiotherapy</a:t>
            </a:r>
          </a:p>
          <a:p>
            <a:endParaRPr lang="en-US" dirty="0"/>
          </a:p>
          <a:p>
            <a:r>
              <a:rPr lang="en-US" dirty="0" smtClean="0"/>
              <a:t>Pyriform fossa </a:t>
            </a:r>
            <a:r>
              <a:rPr lang="en-US" dirty="0" smtClean="0">
                <a:solidFill>
                  <a:srgbClr val="FF0000"/>
                </a:solidFill>
              </a:rPr>
              <a:t>without extension to post cricoid- </a:t>
            </a:r>
            <a:r>
              <a:rPr lang="en-US" dirty="0" smtClean="0"/>
              <a:t>total laryngectomy + </a:t>
            </a:r>
            <a:r>
              <a:rPr lang="en-US" dirty="0" smtClean="0">
                <a:solidFill>
                  <a:srgbClr val="FF0000"/>
                </a:solidFill>
              </a:rPr>
              <a:t>partial pharyngectomy </a:t>
            </a:r>
            <a:r>
              <a:rPr lang="en-US" dirty="0" smtClean="0"/>
              <a:t>+ elective neck dissection or prophylactic block dissection</a:t>
            </a:r>
          </a:p>
          <a:p>
            <a:endParaRPr lang="en-US" dirty="0"/>
          </a:p>
          <a:p>
            <a:r>
              <a:rPr lang="en-US" dirty="0" smtClean="0"/>
              <a:t>Pyriform fossa </a:t>
            </a:r>
            <a:r>
              <a:rPr lang="en-US" dirty="0" smtClean="0">
                <a:solidFill>
                  <a:srgbClr val="FF0000"/>
                </a:solidFill>
              </a:rPr>
              <a:t>with extension to post cricoid- total laryngectomy + pharyngectomy</a:t>
            </a:r>
            <a:r>
              <a:rPr lang="en-US" dirty="0" smtClean="0"/>
              <a:t> + Neck dissection + Pharyngocutaneous reconstruction  with myocutaneous flaps or stomach pull up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01617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1884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Ca post cricoid 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85554"/>
            <a:ext cx="10363826" cy="4153989"/>
          </a:xfrm>
        </p:spPr>
        <p:txBody>
          <a:bodyPr>
            <a:normAutofit fontScale="92500"/>
          </a:bodyPr>
          <a:lstStyle/>
          <a:p>
            <a:r>
              <a:rPr lang="en-IN" dirty="0"/>
              <a:t>30% of laryngopharyngeal malignancies</a:t>
            </a:r>
            <a:r>
              <a:rPr lang="en-IN" dirty="0" smtClean="0"/>
              <a:t>.</a:t>
            </a:r>
          </a:p>
          <a:p>
            <a:r>
              <a:rPr lang="en-US" dirty="0" smtClean="0"/>
              <a:t>Plummer vinson syndrome or Patterson brown Kelly syndrome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 smtClean="0"/>
              <a:t>Spread</a:t>
            </a:r>
          </a:p>
          <a:p>
            <a:r>
              <a:rPr lang="en-US" dirty="0" smtClean="0"/>
              <a:t>Ulcerative type of lesion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Annular</a:t>
            </a:r>
            <a:r>
              <a:rPr lang="en-US" dirty="0" smtClean="0"/>
              <a:t> spread</a:t>
            </a:r>
          </a:p>
          <a:p>
            <a:r>
              <a:rPr lang="en-US" dirty="0"/>
              <a:t>Growths may invade </a:t>
            </a:r>
            <a:r>
              <a:rPr lang="en-US" dirty="0" smtClean="0"/>
              <a:t>cervicaloesophagus</a:t>
            </a:r>
            <a:r>
              <a:rPr lang="en-US" dirty="0"/>
              <a:t>, arytenoids or recurrent laryngeal nerve</a:t>
            </a:r>
          </a:p>
          <a:p>
            <a:pPr marL="0" indent="0">
              <a:buNone/>
            </a:pPr>
            <a:r>
              <a:rPr lang="en-US" dirty="0"/>
              <a:t>at cricoarytenoid joint.</a:t>
            </a:r>
            <a:endParaRPr lang="en-US" dirty="0" smtClean="0"/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739269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18843"/>
          </a:xfrm>
        </p:spPr>
        <p:txBody>
          <a:bodyPr/>
          <a:lstStyle/>
          <a:p>
            <a:r>
              <a:rPr lang="en-US" dirty="0" smtClean="0"/>
              <a:t>Ca post cricoid spread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4743"/>
            <a:ext cx="10363826" cy="4180114"/>
          </a:xfrm>
        </p:spPr>
        <p:txBody>
          <a:bodyPr/>
          <a:lstStyle/>
          <a:p>
            <a:r>
              <a:rPr lang="en-US" dirty="0" smtClean="0"/>
              <a:t>Lymphatic – paratracheal lymph nodes- bilateral due to midline nature of these lesions ( clinically palpable- no)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99221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4969"/>
          </a:xfrm>
        </p:spPr>
        <p:txBody>
          <a:bodyPr/>
          <a:lstStyle/>
          <a:p>
            <a:r>
              <a:rPr lang="en-US" dirty="0" smtClean="0"/>
              <a:t>Ca post cricoid clinical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272937"/>
            <a:ext cx="10363826" cy="3518262"/>
          </a:xfrm>
        </p:spPr>
        <p:txBody>
          <a:bodyPr/>
          <a:lstStyle/>
          <a:p>
            <a:r>
              <a:rPr lang="en-US" dirty="0" smtClean="0"/>
              <a:t>Females in 20’s and 30’s</a:t>
            </a:r>
          </a:p>
          <a:p>
            <a:r>
              <a:rPr lang="en-IN" dirty="0">
                <a:solidFill>
                  <a:srgbClr val="FF0000"/>
                </a:solidFill>
              </a:rPr>
              <a:t>Progressive dysphagia </a:t>
            </a:r>
            <a:r>
              <a:rPr lang="en-IN" dirty="0" smtClean="0"/>
              <a:t>is the </a:t>
            </a:r>
            <a:r>
              <a:rPr lang="en-IN" dirty="0"/>
              <a:t>predominant presenting </a:t>
            </a:r>
            <a:r>
              <a:rPr lang="en-IN" dirty="0" smtClean="0"/>
              <a:t>symptom</a:t>
            </a:r>
          </a:p>
          <a:p>
            <a:r>
              <a:rPr lang="en-US" dirty="0"/>
              <a:t>progressive malnutrition and weight loss</a:t>
            </a:r>
            <a:r>
              <a:rPr lang="en-US" dirty="0" smtClean="0"/>
              <a:t>.</a:t>
            </a:r>
          </a:p>
          <a:p>
            <a:r>
              <a:rPr lang="en-IN" dirty="0"/>
              <a:t>voice change and </a:t>
            </a:r>
            <a:r>
              <a:rPr lang="en-IN" dirty="0" smtClean="0"/>
              <a:t>aphonia ( Laryngeal nerve involvement)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3409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18843"/>
          </a:xfrm>
        </p:spPr>
        <p:txBody>
          <a:bodyPr/>
          <a:lstStyle/>
          <a:p>
            <a:r>
              <a:rPr lang="en-US" dirty="0" smtClean="0"/>
              <a:t>investigations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37360"/>
            <a:ext cx="10363826" cy="4323806"/>
          </a:xfrm>
        </p:spPr>
        <p:txBody>
          <a:bodyPr/>
          <a:lstStyle/>
          <a:p>
            <a:r>
              <a:rPr lang="en-US" dirty="0"/>
              <a:t>Oedema and erythema of the </a:t>
            </a:r>
            <a:r>
              <a:rPr lang="en-US" dirty="0" smtClean="0"/>
              <a:t>post cricoid region and </a:t>
            </a:r>
            <a:r>
              <a:rPr lang="en-US" dirty="0"/>
              <a:t>pooling of secretions in the </a:t>
            </a:r>
            <a:r>
              <a:rPr lang="en-US" dirty="0" smtClean="0"/>
              <a:t>hypopharynx</a:t>
            </a:r>
          </a:p>
          <a:p>
            <a:r>
              <a:rPr lang="en-US" dirty="0"/>
              <a:t>Laryngeal </a:t>
            </a:r>
            <a:r>
              <a:rPr lang="en-US" dirty="0" smtClean="0"/>
              <a:t>crepitus may </a:t>
            </a:r>
            <a:r>
              <a:rPr lang="en-US" dirty="0"/>
              <a:t>be </a:t>
            </a:r>
            <a:r>
              <a:rPr lang="en-US" dirty="0" smtClean="0"/>
              <a:t>absent</a:t>
            </a:r>
          </a:p>
          <a:p>
            <a:endParaRPr lang="en-US" dirty="0"/>
          </a:p>
          <a:p>
            <a:r>
              <a:rPr lang="en-US" dirty="0"/>
              <a:t>Lateral soft tissue radiograph of the </a:t>
            </a:r>
            <a:r>
              <a:rPr lang="en-US" dirty="0" smtClean="0"/>
              <a:t>neck- increased prevertebral shadow</a:t>
            </a:r>
          </a:p>
          <a:p>
            <a:r>
              <a:rPr lang="en-IN" dirty="0"/>
              <a:t>Barium </a:t>
            </a:r>
            <a:r>
              <a:rPr lang="en-IN" dirty="0" smtClean="0"/>
              <a:t>swallow</a:t>
            </a:r>
          </a:p>
          <a:p>
            <a:r>
              <a:rPr lang="en-US" dirty="0" smtClean="0"/>
              <a:t>endoscopy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98898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6374674" cy="6858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4674" y="0"/>
            <a:ext cx="58173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4472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7097" y="0"/>
            <a:ext cx="8347166" cy="6857999"/>
          </a:xfrm>
        </p:spPr>
      </p:pic>
    </p:spTree>
    <p:extLst>
      <p:ext uri="{BB962C8B-B14F-4D97-AF65-F5344CB8AC3E}">
        <p14:creationId xmlns:p14="http://schemas.microsoft.com/office/powerpoint/2010/main" xmlns="" val="201638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88660"/>
          </a:xfrm>
        </p:spPr>
        <p:txBody>
          <a:bodyPr/>
          <a:lstStyle/>
          <a:p>
            <a:r>
              <a:rPr lang="en-US" dirty="0" smtClean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07178"/>
            <a:ext cx="10363826" cy="3884021"/>
          </a:xfrm>
        </p:spPr>
        <p:txBody>
          <a:bodyPr/>
          <a:lstStyle/>
          <a:p>
            <a:r>
              <a:rPr lang="en-US" dirty="0" smtClean="0"/>
              <a:t>Poor prognosis with radiation and surgical treatment</a:t>
            </a:r>
          </a:p>
          <a:p>
            <a:endParaRPr lang="en-US" dirty="0"/>
          </a:p>
          <a:p>
            <a:r>
              <a:rPr lang="en-US" dirty="0" smtClean="0"/>
              <a:t>RT Initially – preserves laryngeal function</a:t>
            </a:r>
          </a:p>
          <a:p>
            <a:r>
              <a:rPr lang="en-US" dirty="0" smtClean="0"/>
              <a:t>If failed- </a:t>
            </a:r>
            <a:r>
              <a:rPr lang="en-US" dirty="0" smtClean="0">
                <a:solidFill>
                  <a:srgbClr val="FF0000"/>
                </a:solidFill>
              </a:rPr>
              <a:t>laryngo-pharyngo- </a:t>
            </a:r>
            <a:r>
              <a:rPr lang="en-US" dirty="0" err="1" smtClean="0">
                <a:solidFill>
                  <a:srgbClr val="FF0000"/>
                </a:solidFill>
              </a:rPr>
              <a:t>oesophagectomy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0000"/>
                </a:solidFill>
              </a:rPr>
              <a:t> Stomach pull up or colon transposition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7839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Hypopharynx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Superior limit- Plane passing from the body of hyoid bone to the Post pharyngeal wall</a:t>
            </a:r>
          </a:p>
          <a:p>
            <a:endParaRPr lang="en-US" dirty="0"/>
          </a:p>
          <a:p>
            <a:r>
              <a:rPr lang="en-US" dirty="0" smtClean="0"/>
              <a:t>Inferior limit- Lower border of cricoid cartilage</a:t>
            </a:r>
          </a:p>
          <a:p>
            <a:endParaRPr lang="en-US" dirty="0"/>
          </a:p>
          <a:p>
            <a:r>
              <a:rPr lang="en-US" dirty="0" smtClean="0"/>
              <a:t>Opposite  C3-6 vertebra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67030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31906"/>
          </a:xfrm>
        </p:spPr>
        <p:txBody>
          <a:bodyPr/>
          <a:lstStyle/>
          <a:p>
            <a:r>
              <a:rPr lang="en-US" dirty="0" smtClean="0"/>
              <a:t>Ca post pharyngeal wall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4743"/>
            <a:ext cx="10363826" cy="4323805"/>
          </a:xfrm>
        </p:spPr>
        <p:txBody>
          <a:bodyPr>
            <a:normAutofit/>
          </a:bodyPr>
          <a:lstStyle/>
          <a:p>
            <a:r>
              <a:rPr lang="en-US" dirty="0" smtClean="0"/>
              <a:t>10 % of hypopharyngeal tumor</a:t>
            </a:r>
          </a:p>
          <a:p>
            <a:r>
              <a:rPr lang="en-US" dirty="0" smtClean="0"/>
              <a:t>Males &gt; 50 years of age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 smtClean="0"/>
              <a:t>Spread</a:t>
            </a:r>
          </a:p>
          <a:p>
            <a:r>
              <a:rPr lang="en-US" dirty="0" smtClean="0"/>
              <a:t>exophytic or ulcerative</a:t>
            </a:r>
          </a:p>
          <a:p>
            <a:r>
              <a:rPr lang="en-US" dirty="0"/>
              <a:t>to the </a:t>
            </a:r>
            <a:r>
              <a:rPr lang="en-US" dirty="0" smtClean="0">
                <a:solidFill>
                  <a:srgbClr val="FF0000"/>
                </a:solidFill>
              </a:rPr>
              <a:t>prevertebral fascia</a:t>
            </a:r>
            <a:r>
              <a:rPr lang="en-US" dirty="0">
                <a:solidFill>
                  <a:srgbClr val="FF0000"/>
                </a:solidFill>
              </a:rPr>
              <a:t>, muscles and </a:t>
            </a:r>
            <a:r>
              <a:rPr lang="en-US" dirty="0" smtClean="0">
                <a:solidFill>
                  <a:srgbClr val="FF0000"/>
                </a:solidFill>
              </a:rPr>
              <a:t>vertebrae</a:t>
            </a:r>
          </a:p>
          <a:p>
            <a:r>
              <a:rPr lang="en-US" dirty="0"/>
              <a:t>Lymphatic spread is usually </a:t>
            </a:r>
            <a:r>
              <a:rPr lang="en-US" dirty="0" smtClean="0"/>
              <a:t>bilateral / retropharyngeal nodes may be involved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038641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340912"/>
          </a:xfrm>
        </p:spPr>
        <p:txBody>
          <a:bodyPr/>
          <a:lstStyle/>
          <a:p>
            <a:r>
              <a:rPr lang="en-US" dirty="0" smtClean="0"/>
              <a:t>Ca post pharyngeal wall  clinical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638698"/>
            <a:ext cx="10363826" cy="3592286"/>
          </a:xfrm>
        </p:spPr>
        <p:txBody>
          <a:bodyPr/>
          <a:lstStyle/>
          <a:p>
            <a:r>
              <a:rPr lang="en-US" dirty="0"/>
              <a:t>Dysphagia or spitting of </a:t>
            </a:r>
            <a:r>
              <a:rPr lang="en-US" dirty="0" smtClean="0"/>
              <a:t>blood</a:t>
            </a:r>
          </a:p>
          <a:p>
            <a:r>
              <a:rPr lang="en-IN" dirty="0">
                <a:solidFill>
                  <a:srgbClr val="FF0000"/>
                </a:solidFill>
              </a:rPr>
              <a:t>palpable mass </a:t>
            </a:r>
            <a:r>
              <a:rPr lang="en-IN" dirty="0" smtClean="0">
                <a:solidFill>
                  <a:srgbClr val="FF0000"/>
                </a:solidFill>
              </a:rPr>
              <a:t>of nodes </a:t>
            </a:r>
            <a:r>
              <a:rPr lang="en-IN" dirty="0"/>
              <a:t>in the </a:t>
            </a:r>
            <a:r>
              <a:rPr lang="en-IN" dirty="0" smtClean="0"/>
              <a:t>neck without any symptoms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63746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743200"/>
            <a:ext cx="10363826" cy="3047999"/>
          </a:xfrm>
        </p:spPr>
        <p:txBody>
          <a:bodyPr/>
          <a:lstStyle/>
          <a:p>
            <a:r>
              <a:rPr lang="en-US" dirty="0" smtClean="0"/>
              <a:t>Indirect laryngoscopy</a:t>
            </a:r>
          </a:p>
          <a:p>
            <a:r>
              <a:rPr lang="en-IN" dirty="0">
                <a:solidFill>
                  <a:srgbClr val="FF0000"/>
                </a:solidFill>
              </a:rPr>
              <a:t>Lateral soft tissue </a:t>
            </a:r>
            <a:r>
              <a:rPr lang="en-IN" dirty="0" smtClean="0">
                <a:solidFill>
                  <a:srgbClr val="FF0000"/>
                </a:solidFill>
              </a:rPr>
              <a:t>radiography</a:t>
            </a:r>
          </a:p>
          <a:p>
            <a:r>
              <a:rPr lang="en-IN" dirty="0"/>
              <a:t>Endoscopy</a:t>
            </a:r>
          </a:p>
        </p:txBody>
      </p:sp>
    </p:spTree>
    <p:extLst>
      <p:ext uri="{BB962C8B-B14F-4D97-AF65-F5344CB8AC3E}">
        <p14:creationId xmlns:p14="http://schemas.microsoft.com/office/powerpoint/2010/main" xmlns="" val="4242627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05780"/>
          </a:xfrm>
        </p:spPr>
        <p:txBody>
          <a:bodyPr/>
          <a:lstStyle/>
          <a:p>
            <a:r>
              <a:rPr lang="en-US" dirty="0" smtClean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586446"/>
            <a:ext cx="10363826" cy="3204754"/>
          </a:xfrm>
        </p:spPr>
        <p:txBody>
          <a:bodyPr/>
          <a:lstStyle/>
          <a:p>
            <a:r>
              <a:rPr lang="en-IN" dirty="0"/>
              <a:t>Early </a:t>
            </a:r>
            <a:r>
              <a:rPr lang="en-IN" dirty="0" smtClean="0"/>
              <a:t>lesions -  </a:t>
            </a:r>
            <a:r>
              <a:rPr lang="en-IN" dirty="0" smtClean="0">
                <a:solidFill>
                  <a:srgbClr val="FF0000"/>
                </a:solidFill>
              </a:rPr>
              <a:t>radiotherapy or </a:t>
            </a:r>
            <a:r>
              <a:rPr lang="en-IN" dirty="0">
                <a:solidFill>
                  <a:srgbClr val="FF0000"/>
                </a:solidFill>
              </a:rPr>
              <a:t>surgically via </a:t>
            </a:r>
            <a:r>
              <a:rPr lang="en-IN" dirty="0" smtClean="0">
                <a:solidFill>
                  <a:srgbClr val="FF0000"/>
                </a:solidFill>
              </a:rPr>
              <a:t>lateral pharyngotomy </a:t>
            </a:r>
            <a:r>
              <a:rPr lang="en-IN" dirty="0">
                <a:solidFill>
                  <a:srgbClr val="FF0000"/>
                </a:solidFill>
              </a:rPr>
              <a:t>and primary </a:t>
            </a:r>
            <a:r>
              <a:rPr lang="en-IN" dirty="0" smtClean="0">
                <a:solidFill>
                  <a:srgbClr val="FF0000"/>
                </a:solidFill>
              </a:rPr>
              <a:t>repair</a:t>
            </a:r>
          </a:p>
          <a:p>
            <a:endParaRPr lang="en-US" dirty="0"/>
          </a:p>
          <a:p>
            <a:r>
              <a:rPr lang="en-US" dirty="0" smtClean="0"/>
              <a:t>Advanced lesions- </a:t>
            </a:r>
            <a:r>
              <a:rPr lang="en-IN" dirty="0" smtClean="0">
                <a:solidFill>
                  <a:srgbClr val="FF0000"/>
                </a:solidFill>
              </a:rPr>
              <a:t>laryngopharyngectomy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block dissection of </a:t>
            </a:r>
            <a:r>
              <a:rPr lang="en-US" dirty="0" smtClean="0">
                <a:solidFill>
                  <a:srgbClr val="FF0000"/>
                </a:solidFill>
              </a:rPr>
              <a:t>neck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5 year survival rate- 19%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38362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/>
              <a:t>https://radiopaedia.org/cases/5828738157959a44421642be1f01df04?lang=us</a:t>
            </a:r>
          </a:p>
        </p:txBody>
      </p:sp>
    </p:spTree>
    <p:extLst>
      <p:ext uri="{BB962C8B-B14F-4D97-AF65-F5344CB8AC3E}">
        <p14:creationId xmlns:p14="http://schemas.microsoft.com/office/powerpoint/2010/main" xmlns="" val="31099884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089" y="2747763"/>
            <a:ext cx="10364451" cy="1596177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43850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Divisions of Hypopharynx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58983" y="2756262"/>
            <a:ext cx="9237614" cy="3119605"/>
          </a:xfrm>
        </p:spPr>
        <p:txBody>
          <a:bodyPr/>
          <a:lstStyle/>
          <a:p>
            <a:r>
              <a:rPr lang="en-US" dirty="0" smtClean="0"/>
              <a:t>Pyriform sinus</a:t>
            </a:r>
          </a:p>
          <a:p>
            <a:r>
              <a:rPr lang="en-US" dirty="0" smtClean="0"/>
              <a:t>Posterior Pharyngeal wall</a:t>
            </a:r>
          </a:p>
          <a:p>
            <a:r>
              <a:rPr lang="en-US" dirty="0" smtClean="0"/>
              <a:t>Post cricoid region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6682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Tumours of Hypopharynx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9793" y="3122022"/>
            <a:ext cx="9276803" cy="2753845"/>
          </a:xfrm>
        </p:spPr>
        <p:txBody>
          <a:bodyPr/>
          <a:lstStyle/>
          <a:p>
            <a:r>
              <a:rPr lang="en-US" dirty="0" smtClean="0"/>
              <a:t>Benign (uncommon)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Papilloma, adenoma, lipoma, fibroma &amp; leiomyoma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smooth, well defined mass ( pedunculated and mobile)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8633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Tumours of Hypopharynx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Malignant ( Very common)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Mostly – Squamous cell carcinoma with varying grades of differentiation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     Pyriform sinus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  Post cricoid region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  Posterior Pharyngeal wall</a:t>
            </a:r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480603" y="4229099"/>
            <a:ext cx="13063" cy="2220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493666" y="4961297"/>
            <a:ext cx="13063" cy="2220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17377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363649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Ca pyriform sinus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5402" y="1982166"/>
            <a:ext cx="9601196" cy="3621799"/>
          </a:xfrm>
        </p:spPr>
        <p:txBody>
          <a:bodyPr>
            <a:normAutofit/>
          </a:bodyPr>
          <a:lstStyle/>
          <a:p>
            <a:r>
              <a:rPr lang="en-US" dirty="0" smtClean="0"/>
              <a:t>60% of Hypopharyngeal Tumours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Males more than 40 years of age </a:t>
            </a:r>
            <a:r>
              <a:rPr lang="en-US" dirty="0" smtClean="0"/>
              <a:t>were most common</a:t>
            </a:r>
          </a:p>
          <a:p>
            <a:endParaRPr lang="en-US" dirty="0"/>
          </a:p>
          <a:p>
            <a:r>
              <a:rPr lang="en-US" dirty="0" smtClean="0"/>
              <a:t>Growth- exophytic or ulcerative and deeply infiltrative</a:t>
            </a:r>
          </a:p>
          <a:p>
            <a:endParaRPr lang="en-US" dirty="0"/>
          </a:p>
          <a:p>
            <a:r>
              <a:rPr lang="en-US" dirty="0" smtClean="0"/>
              <a:t>Asymptomatic for a long time due to large size of pyriform sinus</a:t>
            </a:r>
          </a:p>
          <a:p>
            <a:r>
              <a:rPr lang="en-US" dirty="0" smtClean="0"/>
              <a:t>Metastatic neck nodes gets attention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28502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0" y="1619793"/>
            <a:ext cx="4088674" cy="355656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8674" y="1619792"/>
            <a:ext cx="8103326" cy="355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202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7"/>
            <a:ext cx="5800534" cy="1596177"/>
          </a:xfrm>
        </p:spPr>
        <p:txBody>
          <a:bodyPr/>
          <a:lstStyle/>
          <a:p>
            <a:r>
              <a:rPr lang="en-US" dirty="0" smtClean="0"/>
              <a:t>Ca Pyriform sinus spread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46564" y="2468880"/>
            <a:ext cx="9498871" cy="2584028"/>
          </a:xfrm>
        </p:spPr>
        <p:txBody>
          <a:bodyPr/>
          <a:lstStyle/>
          <a:p>
            <a:r>
              <a:rPr lang="en-US" dirty="0" smtClean="0"/>
              <a:t>Local</a:t>
            </a:r>
          </a:p>
          <a:p>
            <a:r>
              <a:rPr lang="en-US" dirty="0" smtClean="0"/>
              <a:t>Lymphatic</a:t>
            </a:r>
          </a:p>
          <a:p>
            <a:r>
              <a:rPr lang="en-US" dirty="0" smtClean="0"/>
              <a:t>Distant metastases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93474" y="1644151"/>
            <a:ext cx="7798526" cy="522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0090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 Pyriform sinus spread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76954"/>
          </a:xfrm>
        </p:spPr>
        <p:txBody>
          <a:bodyPr/>
          <a:lstStyle/>
          <a:p>
            <a:r>
              <a:rPr lang="en-US" dirty="0" smtClean="0"/>
              <a:t>Lymphatic- 75% have cervical lymph nodes at first visit (50% are bilateral)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Upper and mid jugular group of lymph nodes are commonly involved</a:t>
            </a:r>
          </a:p>
          <a:p>
            <a:pPr>
              <a:buFontTx/>
              <a:buChar char="-"/>
            </a:pPr>
            <a:endParaRPr lang="en-US" dirty="0"/>
          </a:p>
          <a:p>
            <a:r>
              <a:rPr lang="en-US" dirty="0" smtClean="0"/>
              <a:t>Distant METASTASES	- late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 Lung , liver &amp; bones</a:t>
            </a:r>
          </a:p>
        </p:txBody>
      </p:sp>
    </p:spTree>
    <p:extLst>
      <p:ext uri="{BB962C8B-B14F-4D97-AF65-F5344CB8AC3E}">
        <p14:creationId xmlns:p14="http://schemas.microsoft.com/office/powerpoint/2010/main" xmlns="" val="359680607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168</TotalTime>
  <Words>576</Words>
  <Application>Microsoft Office PowerPoint</Application>
  <PresentationFormat>Custom</PresentationFormat>
  <Paragraphs>115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Droplet</vt:lpstr>
      <vt:lpstr>HYPOPHARYNGEAL TUMOURS</vt:lpstr>
      <vt:lpstr>Anatomy of Hypopharynx</vt:lpstr>
      <vt:lpstr>Divisions of Hypopharynx</vt:lpstr>
      <vt:lpstr>Tumours of Hypopharynx</vt:lpstr>
      <vt:lpstr>Tumours of Hypopharynx</vt:lpstr>
      <vt:lpstr>Ca pyriform sinus</vt:lpstr>
      <vt:lpstr>Slide 7</vt:lpstr>
      <vt:lpstr>Ca Pyriform sinus spread</vt:lpstr>
      <vt:lpstr>Ca Pyriform sinus spread</vt:lpstr>
      <vt:lpstr>Ca pyriform sinus- clinical features</vt:lpstr>
      <vt:lpstr>Investigations</vt:lpstr>
      <vt:lpstr>treatment</vt:lpstr>
      <vt:lpstr>Ca post cricoid </vt:lpstr>
      <vt:lpstr>Ca post cricoid spread</vt:lpstr>
      <vt:lpstr>Ca post cricoid clinical features</vt:lpstr>
      <vt:lpstr>investigations</vt:lpstr>
      <vt:lpstr>Slide 17</vt:lpstr>
      <vt:lpstr>Slide 18</vt:lpstr>
      <vt:lpstr>treatment</vt:lpstr>
      <vt:lpstr>Ca post pharyngeal wall </vt:lpstr>
      <vt:lpstr>Ca post pharyngeal wall  clinical features</vt:lpstr>
      <vt:lpstr>investigations</vt:lpstr>
      <vt:lpstr>treatment</vt:lpstr>
      <vt:lpstr>Slide 24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HYPOPHARYNGEAL TUMOR</dc:title>
  <dc:creator>HP</dc:creator>
  <cp:lastModifiedBy>ENT</cp:lastModifiedBy>
  <cp:revision>43</cp:revision>
  <dcterms:created xsi:type="dcterms:W3CDTF">2021-12-13T03:53:54Z</dcterms:created>
  <dcterms:modified xsi:type="dcterms:W3CDTF">2022-01-12T04:28:11Z</dcterms:modified>
</cp:coreProperties>
</file>